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67" r:id="rId3"/>
    <p:sldId id="578" r:id="rId4"/>
    <p:sldId id="579" r:id="rId5"/>
    <p:sldId id="603" r:id="rId6"/>
    <p:sldId id="604" r:id="rId7"/>
    <p:sldId id="580" r:id="rId8"/>
    <p:sldId id="592" r:id="rId9"/>
    <p:sldId id="598" r:id="rId10"/>
    <p:sldId id="593" r:id="rId11"/>
    <p:sldId id="602" r:id="rId12"/>
    <p:sldId id="581" r:id="rId13"/>
    <p:sldId id="584" r:id="rId14"/>
    <p:sldId id="590" r:id="rId15"/>
    <p:sldId id="591" r:id="rId16"/>
    <p:sldId id="583" r:id="rId17"/>
    <p:sldId id="585" r:id="rId18"/>
    <p:sldId id="601" r:id="rId19"/>
    <p:sldId id="582" r:id="rId20"/>
    <p:sldId id="384" r:id="rId21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7" autoAdjust="0"/>
    <p:restoredTop sz="87241" autoAdjust="0"/>
  </p:normalViewPr>
  <p:slideViewPr>
    <p:cSldViewPr>
      <p:cViewPr>
        <p:scale>
          <a:sx n="68" d="100"/>
          <a:sy n="68" d="100"/>
        </p:scale>
        <p:origin x="1712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400" dirty="0"/>
              <a:t>Accuracy</a:t>
            </a:r>
            <a:endParaRPr lang="zh-TW" altLang="en-US" sz="2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VGGFace (Resnet50 )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A2CF-4745-8738-B3DACCA6E892}"/>
                </c:ext>
              </c:extLst>
            </c:dLbl>
            <c:dLbl>
              <c:idx val="1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2CF-4745-8738-B3DACCA6E892}"/>
                </c:ext>
              </c:extLst>
            </c:dLbl>
            <c:dLbl>
              <c:idx val="2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0.80940000000000001</c:v>
                </c:pt>
                <c:pt idx="1">
                  <c:v>0.85780000000000001</c:v>
                </c:pt>
                <c:pt idx="2">
                  <c:v>0.86229999999999996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CF-4745-8738-B3DACCA6E89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VGGFace (VGG19)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8D92C9F-6956-2B46-A369-A7702A189D7D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2CF-4745-8738-B3DACCA6E892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E097700-9057-9049-A71E-F99557EF5CAE}" type="VALUE">
                      <a:rPr lang="en-US" altLang="zh-TW" sz="1400"/>
                      <a:pPr>
                        <a:defRPr sz="12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[值]</a:t>
                    </a:fld>
                    <a:endParaRPr lang="zh-TW" altLang="en-US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CF-4745-8738-B3DACCA6E89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5D28348-FAF6-B240-A6CE-8681738CA73F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0.51329999999999998</c:v>
                </c:pt>
                <c:pt idx="1">
                  <c:v>0.61099999999999999</c:v>
                </c:pt>
                <c:pt idx="2">
                  <c:v>0.64790000000000003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2CF-4745-8738-B3DACCA6E89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Facenet</c:v>
                </c:pt>
              </c:strCache>
            </c:strRef>
          </c:tx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0.71870000000000001</c:v>
                </c:pt>
                <c:pt idx="1">
                  <c:v>0.79510000000000003</c:v>
                </c:pt>
                <c:pt idx="2">
                  <c:v>0.81689999999999996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CF-4745-8738-B3DACCA6E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5"/>
        <c:overlap val="-46"/>
        <c:axId val="1076310816"/>
        <c:axId val="1076312496"/>
      </c:barChart>
      <c:catAx>
        <c:axId val="107631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2496"/>
        <c:crosses val="autoZero"/>
        <c:auto val="1"/>
        <c:lblAlgn val="ctr"/>
        <c:lblOffset val="100"/>
        <c:noMultiLvlLbl val="0"/>
      </c:catAx>
      <c:valAx>
        <c:axId val="1076312496"/>
        <c:scaling>
          <c:orientation val="minMax"/>
          <c:max val="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998730299807961E-2"/>
          <c:y val="0.92148714749414562"/>
          <c:w val="0.88752071765268714"/>
          <c:h val="6.1973213589866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2019/2/26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2019/2/26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抽</a:t>
            </a:r>
            <a:r>
              <a:rPr kumimoji="1" lang="en-US" altLang="zh-TW" dirty="0"/>
              <a:t>feature</a:t>
            </a:r>
            <a:r>
              <a:rPr kumimoji="1" lang="zh-CN" altLang="en-US" dirty="0"/>
              <a:t>講清楚</a:t>
            </a:r>
            <a:r>
              <a:rPr kumimoji="1" lang="en-US" altLang="zh-CN" dirty="0"/>
              <a:t>for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060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不要全部大寫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是來分辨高解析度的圖</a:t>
            </a:r>
            <a:endParaRPr kumimoji="1" lang="en-US" altLang="zh-CN" dirty="0"/>
          </a:p>
          <a:p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是分辨相對應低解析度的圖</a:t>
            </a:r>
            <a:endParaRPr kumimoji="1" lang="en-US" altLang="zh-CN" dirty="0"/>
          </a:p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會輸出最有用的</a:t>
            </a:r>
            <a:r>
              <a:rPr kumimoji="1" lang="en-US" altLang="zh-CN" dirty="0"/>
              <a:t>face features </a:t>
            </a:r>
            <a:r>
              <a:rPr kumimoji="1" lang="zh-CN" altLang="en-US" dirty="0"/>
              <a:t>藉由解決</a:t>
            </a:r>
            <a:r>
              <a:rPr kumimoji="1" lang="en-US" altLang="zh-CN" dirty="0"/>
              <a:t>sparse graph optimization</a:t>
            </a:r>
          </a:p>
          <a:p>
            <a:r>
              <a:rPr kumimoji="1" lang="zh-CN" altLang="en-US" dirty="0"/>
              <a:t>再用這些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來</a:t>
            </a:r>
            <a:r>
              <a:rPr kumimoji="1" lang="en-US" altLang="zh-CN" dirty="0"/>
              <a:t>fine tune</a:t>
            </a:r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br>
              <a:rPr kumimoji="1" lang="en-US" altLang="zh-CN" dirty="0"/>
            </a:br>
            <a:r>
              <a:rPr kumimoji="1" lang="zh-CN" altLang="en-US" dirty="0"/>
              <a:t>不佳</a:t>
            </a:r>
            <a:r>
              <a:rPr kumimoji="1" lang="en-US" altLang="zh-CN" dirty="0"/>
              <a:t>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9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the </a:t>
            </a:r>
            <a:r>
              <a:rPr kumimoji="1" lang="en-US" altLang="zh-TW" dirty="0" err="1"/>
              <a:t>apose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8380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ots.ox.ac.uk/~vgg/data/vgg_face2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vis-www.cs.umass.edu/lfw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Using Super-Resolution on Face Recognition 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B4510-FFF6-1348-952E-618838BF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Compare MTCNN with FaceBoxes</a:t>
            </a:r>
          </a:p>
          <a:p>
            <a:pPr lvl="1"/>
            <a:r>
              <a:rPr kumimoji="1" lang="en-US" altLang="zh-TW" dirty="0"/>
              <a:t>Use UTKFace dataset as benchmark, </a:t>
            </a:r>
            <a:r>
              <a:rPr lang="en-US" altLang="zh-TW" dirty="0"/>
              <a:t>10137 faces in total.</a:t>
            </a:r>
          </a:p>
          <a:p>
            <a:pPr lvl="1"/>
            <a:r>
              <a:rPr lang="en" altLang="zh-TW" dirty="0"/>
              <a:t>Only single face in one image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EFD2D1B-F30F-B244-BBDA-2B3E3C8FD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442019"/>
              </p:ext>
            </p:extLst>
          </p:nvPr>
        </p:nvGraphicFramePr>
        <p:xfrm>
          <a:off x="827583" y="2564904"/>
          <a:ext cx="7108328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082">
                  <a:extLst>
                    <a:ext uri="{9D8B030D-6E8A-4147-A177-3AD203B41FA5}">
                      <a16:colId xmlns:a16="http://schemas.microsoft.com/office/drawing/2014/main" val="959663104"/>
                    </a:ext>
                  </a:extLst>
                </a:gridCol>
                <a:gridCol w="1777082">
                  <a:extLst>
                    <a:ext uri="{9D8B030D-6E8A-4147-A177-3AD203B41FA5}">
                      <a16:colId xmlns:a16="http://schemas.microsoft.com/office/drawing/2014/main" val="750296896"/>
                    </a:ext>
                  </a:extLst>
                </a:gridCol>
                <a:gridCol w="1777082">
                  <a:extLst>
                    <a:ext uri="{9D8B030D-6E8A-4147-A177-3AD203B41FA5}">
                      <a16:colId xmlns:a16="http://schemas.microsoft.com/office/drawing/2014/main" val="410229168"/>
                    </a:ext>
                  </a:extLst>
                </a:gridCol>
                <a:gridCol w="1777082">
                  <a:extLst>
                    <a:ext uri="{9D8B030D-6E8A-4147-A177-3AD203B41FA5}">
                      <a16:colId xmlns:a16="http://schemas.microsoft.com/office/drawing/2014/main" val="191499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Time(s)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Accuracy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5 facial landmarks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9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MTCNN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1324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91.82%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V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0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FaceBoxes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242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90.65%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X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943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0DD1A-1E35-C342-ACF1-68A0C1CC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0DD1A-1E35-C342-ACF1-68A0C1CC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 Dataset: </a:t>
            </a:r>
            <a:r>
              <a:rPr lang="en-US" altLang="zh-TW" dirty="0">
                <a:hlinkClick r:id="rId2"/>
              </a:rPr>
              <a:t>VGGFace2</a:t>
            </a:r>
            <a:r>
              <a:rPr lang="en-US" altLang="zh-TW" dirty="0"/>
              <a:t> (A large scale image dataset for face recognition)</a:t>
            </a:r>
          </a:p>
          <a:p>
            <a:pPr lvl="1"/>
            <a:r>
              <a:rPr lang="en-US" altLang="zh-TW" dirty="0"/>
              <a:t>9,000 + identities</a:t>
            </a:r>
          </a:p>
          <a:p>
            <a:pPr lvl="1"/>
            <a:r>
              <a:rPr lang="en-US" altLang="zh-TW" dirty="0"/>
              <a:t>3.3 million + faces</a:t>
            </a:r>
          </a:p>
          <a:p>
            <a:pPr lvl="1"/>
            <a:r>
              <a:rPr lang="en-US" altLang="zh-TW" dirty="0"/>
              <a:t>362 ~ per-subject samples</a:t>
            </a:r>
            <a:endParaRPr kumimoji="1" lang="en-US" altLang="zh-TW" dirty="0"/>
          </a:p>
          <a:p>
            <a:r>
              <a:rPr kumimoji="1" lang="en" altLang="zh-TW" dirty="0"/>
              <a:t>My method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Select images whose shape above 1k as our training data.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Face alignment </a:t>
            </a:r>
            <a:r>
              <a:rPr kumimoji="1" lang="en-US" altLang="zh-TW" dirty="0"/>
              <a:t>according </a:t>
            </a:r>
            <a:r>
              <a:rPr kumimoji="1" lang="en" altLang="zh-TW" dirty="0"/>
              <a:t>bounding boxes provided by the dataset.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Downscale these images x1/2, x1/3, x1/4.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3822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7A484E-14E0-8948-942B-BBA7258B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700A1-2F4B-BE4F-9FA0-A089D89D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Downscale the </a:t>
            </a:r>
            <a:r>
              <a:rPr kumimoji="1" lang="en-US" altLang="zh-TW" dirty="0"/>
              <a:t>high-resolution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EBDB8-FE89-B140-B417-67EBF243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2856"/>
            <a:ext cx="3671726" cy="35570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24124E-2829-C64F-8D5C-00DD6ABF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8" y="2500577"/>
            <a:ext cx="1367577" cy="2226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C93D9-BC6D-434B-9724-67009F8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2" y="2500576"/>
            <a:ext cx="684266" cy="111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6CEC5F-2711-B84F-898B-FF3E8A6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55" y="3691668"/>
            <a:ext cx="343415" cy="55912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F28C72B-8357-9840-81B1-E0CBD1AFCD72}"/>
              </a:ext>
            </a:extLst>
          </p:cNvPr>
          <p:cNvCxnSpPr>
            <a:cxnSpLocks/>
          </p:cNvCxnSpPr>
          <p:nvPr/>
        </p:nvCxnSpPr>
        <p:spPr>
          <a:xfrm>
            <a:off x="4263582" y="3461777"/>
            <a:ext cx="667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076D74-CDDF-E641-8BB3-4B220A096F43}"/>
              </a:ext>
            </a:extLst>
          </p:cNvPr>
          <p:cNvCxnSpPr>
            <a:cxnSpLocks/>
          </p:cNvCxnSpPr>
          <p:nvPr/>
        </p:nvCxnSpPr>
        <p:spPr>
          <a:xfrm flipV="1">
            <a:off x="6292522" y="3458191"/>
            <a:ext cx="57502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15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609095-8DE5-C341-B0C9-A602B1F5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494293-031B-5546-B98C-A5E73CF9F207}"/>
              </a:ext>
            </a:extLst>
          </p:cNvPr>
          <p:cNvGrpSpPr/>
          <p:nvPr/>
        </p:nvGrpSpPr>
        <p:grpSpPr>
          <a:xfrm>
            <a:off x="4437569" y="1628799"/>
            <a:ext cx="3199406" cy="989543"/>
            <a:chOff x="-489597" y="2799495"/>
            <a:chExt cx="3199406" cy="9895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4F10C4-DB3B-9342-9575-17F852D3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019" t="23907" r="48908" b="65756"/>
            <a:stretch/>
          </p:blipFill>
          <p:spPr>
            <a:xfrm>
              <a:off x="-489597" y="2799495"/>
              <a:ext cx="2150655" cy="98954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7AC828-D2CB-D946-B0AB-CDBAD21E933F}"/>
                </a:ext>
              </a:extLst>
            </p:cNvPr>
            <p:cNvSpPr txBox="1"/>
            <p:nvPr/>
          </p:nvSpPr>
          <p:spPr>
            <a:xfrm>
              <a:off x="1995167" y="3209368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29F4231-E819-AF41-8F69-F635BA4174A2}"/>
              </a:ext>
            </a:extLst>
          </p:cNvPr>
          <p:cNvGrpSpPr/>
          <p:nvPr/>
        </p:nvGrpSpPr>
        <p:grpSpPr>
          <a:xfrm>
            <a:off x="4437569" y="3020743"/>
            <a:ext cx="3443048" cy="1094525"/>
            <a:chOff x="2436634" y="2719388"/>
            <a:chExt cx="3443048" cy="1094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E6419D-4168-0B42-9A88-97325C636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018" t="22381" r="48908" b="66205"/>
            <a:stretch/>
          </p:blipFill>
          <p:spPr>
            <a:xfrm>
              <a:off x="2436634" y="2719388"/>
              <a:ext cx="2150655" cy="109452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313ACC-932C-5C4C-AA57-20D73ED727E6}"/>
                </a:ext>
              </a:extLst>
            </p:cNvPr>
            <p:cNvSpPr txBox="1"/>
            <p:nvPr/>
          </p:nvSpPr>
          <p:spPr>
            <a:xfrm>
              <a:off x="4677757" y="3289043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Bicubic X4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C5CC35-539E-0A40-81AF-EC25DDF0969A}"/>
              </a:ext>
            </a:extLst>
          </p:cNvPr>
          <p:cNvGrpSpPr/>
          <p:nvPr/>
        </p:nvGrpSpPr>
        <p:grpSpPr>
          <a:xfrm>
            <a:off x="4437569" y="4599696"/>
            <a:ext cx="3446799" cy="989543"/>
            <a:chOff x="5220040" y="2809963"/>
            <a:chExt cx="3446799" cy="9895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D17C2F-D72A-5946-AEC0-4A289123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018" t="24217" r="48908" b="65464"/>
            <a:stretch/>
          </p:blipFill>
          <p:spPr>
            <a:xfrm>
              <a:off x="5220040" y="2809963"/>
              <a:ext cx="2150655" cy="98954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497DB52-7293-564A-A6D9-00F9CD097499}"/>
                </a:ext>
              </a:extLst>
            </p:cNvPr>
            <p:cNvSpPr txBox="1"/>
            <p:nvPr/>
          </p:nvSpPr>
          <p:spPr>
            <a:xfrm>
              <a:off x="7464914" y="3192247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WDSR X4</a:t>
              </a:r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C8EE328-438D-E946-98BC-983A276062FA}"/>
              </a:ext>
            </a:extLst>
          </p:cNvPr>
          <p:cNvGrpSpPr/>
          <p:nvPr/>
        </p:nvGrpSpPr>
        <p:grpSpPr>
          <a:xfrm>
            <a:off x="755576" y="2047983"/>
            <a:ext cx="2516364" cy="3732349"/>
            <a:chOff x="658958" y="1647464"/>
            <a:chExt cx="2516364" cy="373234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AEC36A6-9B48-0D43-9E49-9AB10AF2E422}"/>
                </a:ext>
              </a:extLst>
            </p:cNvPr>
            <p:cNvGrpSpPr/>
            <p:nvPr/>
          </p:nvGrpSpPr>
          <p:grpSpPr>
            <a:xfrm>
              <a:off x="658958" y="1647464"/>
              <a:ext cx="2516364" cy="3256471"/>
              <a:chOff x="658958" y="1647464"/>
              <a:chExt cx="2516364" cy="325647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F34C9F7-0B8C-894C-B734-F593C4FD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8958" y="1647464"/>
                <a:ext cx="2516364" cy="325647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C0E87F-AFFF-BA4A-B891-5F5A3B0F5152}"/>
                  </a:ext>
                </a:extLst>
              </p:cNvPr>
              <p:cNvSpPr/>
              <p:nvPr/>
            </p:nvSpPr>
            <p:spPr>
              <a:xfrm>
                <a:off x="1235022" y="2420888"/>
                <a:ext cx="720080" cy="3195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B2AEB3-ECC6-B642-9E02-2B38E1EBA0AB}"/>
                </a:ext>
              </a:extLst>
            </p:cNvPr>
            <p:cNvSpPr txBox="1"/>
            <p:nvPr/>
          </p:nvSpPr>
          <p:spPr>
            <a:xfrm>
              <a:off x="1560270" y="5041259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75D52B1-AB8C-4A4B-B6BF-0E860376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981075"/>
            <a:ext cx="7467600" cy="556391"/>
          </a:xfrm>
        </p:spPr>
        <p:txBody>
          <a:bodyPr/>
          <a:lstStyle/>
          <a:p>
            <a:r>
              <a:rPr kumimoji="1" lang="en-US" altLang="zh-TW" dirty="0"/>
              <a:t>Result of the </a:t>
            </a: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WDSR on VGGFace2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77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98C7E-DDED-5D4E-BFA9-B91E9FDA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Recognition Dataset: </a:t>
            </a:r>
            <a:r>
              <a:rPr kumimoji="1" lang="en-US" altLang="zh-TW" dirty="0">
                <a:hlinkClick r:id="rId2"/>
              </a:rPr>
              <a:t>LFW</a:t>
            </a:r>
            <a:r>
              <a:rPr kumimoji="1" lang="en-US" altLang="zh-TW" dirty="0"/>
              <a:t> Face Dataset</a:t>
            </a:r>
          </a:p>
          <a:p>
            <a:pPr lvl="1"/>
            <a:r>
              <a:rPr kumimoji="1" lang="en-US" altLang="zh-TW" dirty="0"/>
              <a:t>5749 celebrities, each contains 1~10 images, 13233 images in total</a:t>
            </a:r>
          </a:p>
          <a:p>
            <a:r>
              <a:rPr kumimoji="1" lang="en-US" altLang="zh-TW" dirty="0"/>
              <a:t>My method: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For each celebrity, downloaded 10 images from google.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Applied Vgg16/Resnet50/</a:t>
            </a:r>
            <a:r>
              <a:rPr kumimoji="1" lang="en-US" altLang="zh-TW" dirty="0" err="1"/>
              <a:t>Facenet</a:t>
            </a:r>
            <a:r>
              <a:rPr kumimoji="1" lang="en-US" altLang="zh-TW" dirty="0"/>
              <a:t> face feature extractor to encode these images and merged to a NumPy array.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Encoded every image in LFW dataset and calculated the distance with each person’s feature.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0DD1A-1E35-C342-ACF1-68A0C1CC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Evaluate Face Recognition on LFW (1x)</a:t>
            </a:r>
            <a:endParaRPr kumimoji="1"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E6DB8D1C-946C-3E42-8F12-715A4C543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920726"/>
              </p:ext>
            </p:extLst>
          </p:nvPr>
        </p:nvGraphicFramePr>
        <p:xfrm>
          <a:off x="1007889" y="1556792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88A05-78DC-1F4A-A1E7-0517AF06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CF8B2B-EF2C-DA48-9104-AB618D3CD444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 on LFW</a:t>
            </a:r>
          </a:p>
          <a:p>
            <a:pPr lvl="1"/>
            <a:r>
              <a:rPr lang="en-US" altLang="zh-TW" dirty="0"/>
              <a:t>Bicubic4X</a:t>
            </a:r>
          </a:p>
          <a:p>
            <a:pPr lvl="1"/>
            <a:r>
              <a:rPr lang="en-US" altLang="zh-TW" dirty="0"/>
              <a:t>SR4X</a:t>
            </a:r>
          </a:p>
          <a:p>
            <a:pPr lvl="1"/>
            <a:r>
              <a:rPr lang="en-US" altLang="zh-TW" dirty="0"/>
              <a:t>Divided4X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BB0724F-AA66-3449-B931-F3BF3D3A0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683734"/>
              </p:ext>
            </p:extLst>
          </p:nvPr>
        </p:nvGraphicFramePr>
        <p:xfrm>
          <a:off x="539750" y="3454405"/>
          <a:ext cx="792068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36">
                  <a:extLst>
                    <a:ext uri="{9D8B030D-6E8A-4147-A177-3AD203B41FA5}">
                      <a16:colId xmlns:a16="http://schemas.microsoft.com/office/drawing/2014/main" val="5093594"/>
                    </a:ext>
                  </a:extLst>
                </a:gridCol>
                <a:gridCol w="1584136">
                  <a:extLst>
                    <a:ext uri="{9D8B030D-6E8A-4147-A177-3AD203B41FA5}">
                      <a16:colId xmlns:a16="http://schemas.microsoft.com/office/drawing/2014/main" val="3537698521"/>
                    </a:ext>
                  </a:extLst>
                </a:gridCol>
                <a:gridCol w="1584136">
                  <a:extLst>
                    <a:ext uri="{9D8B030D-6E8A-4147-A177-3AD203B41FA5}">
                      <a16:colId xmlns:a16="http://schemas.microsoft.com/office/drawing/2014/main" val="4111090090"/>
                    </a:ext>
                  </a:extLst>
                </a:gridCol>
                <a:gridCol w="1584136">
                  <a:extLst>
                    <a:ext uri="{9D8B030D-6E8A-4147-A177-3AD203B41FA5}">
                      <a16:colId xmlns:a16="http://schemas.microsoft.com/office/drawing/2014/main" val="732270629"/>
                    </a:ext>
                  </a:extLst>
                </a:gridCol>
                <a:gridCol w="1584136">
                  <a:extLst>
                    <a:ext uri="{9D8B030D-6E8A-4147-A177-3AD203B41FA5}">
                      <a16:colId xmlns:a16="http://schemas.microsoft.com/office/drawing/2014/main" val="3609739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Original HR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Bicubic4X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SR4X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Divided4X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1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Top-1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38.51%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32.44%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339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677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88A05-78DC-1F4A-A1E7-0517AF06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8A3B1B-D645-3340-BE2E-1B7D080F7893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1EEA8-0440-EE4E-BD96-6D03C8FAC7CC}"/>
              </a:ext>
            </a:extLst>
          </p:cNvPr>
          <p:cNvSpPr txBox="1"/>
          <p:nvPr/>
        </p:nvSpPr>
        <p:spPr>
          <a:xfrm>
            <a:off x="1002526" y="3734151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463794-5CCD-874B-9855-32C23BDCE940}"/>
              </a:ext>
            </a:extLst>
          </p:cNvPr>
          <p:cNvSpPr txBox="1"/>
          <p:nvPr/>
        </p:nvSpPr>
        <p:spPr>
          <a:xfrm>
            <a:off x="2792305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BB0CCF-C59F-274E-87D4-F093E9C8565B}"/>
              </a:ext>
            </a:extLst>
          </p:cNvPr>
          <p:cNvSpPr txBox="1"/>
          <p:nvPr/>
        </p:nvSpPr>
        <p:spPr>
          <a:xfrm>
            <a:off x="6876256" y="3672057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2F0E85-E7A4-F64A-B60F-6297C020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2" y="1515846"/>
            <a:ext cx="7935913" cy="22929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F4C6F6C-471E-9846-A204-0E7757016D50}"/>
              </a:ext>
            </a:extLst>
          </p:cNvPr>
          <p:cNvSpPr txBox="1"/>
          <p:nvPr/>
        </p:nvSpPr>
        <p:spPr>
          <a:xfrm>
            <a:off x="4770296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Divided4x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6F9720-AC70-2940-AAE3-B1A158C8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8" y="3982735"/>
            <a:ext cx="8263799" cy="26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11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D4DF1-4569-EB49-8DA1-8E19D16B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Approach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270ABE-593E-6044-A657-0A03B916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dirty="0"/>
              <a:t>INTRODUCTION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Faces, a basic attribute that can distinguish one person to another. There are many well-known face recognition models have deployed  on modern computer vision and multimedia applications.</a:t>
            </a:r>
          </a:p>
          <a:p>
            <a:pPr lvl="1"/>
            <a:r>
              <a:rPr kumimoji="1" lang="en-US" altLang="zh-TW" dirty="0"/>
              <a:t>In real world, the face recognition models need to meet the actual cases to identify the low-resolution human faces. It is essential to explore how to achieve an efficient method without losing too much on recognition accuracy.</a:t>
            </a:r>
          </a:p>
          <a:p>
            <a:pPr lvl="1"/>
            <a:r>
              <a:rPr kumimoji="1" lang="en-US" altLang="zh-TW" dirty="0"/>
              <a:t>To address this problem, we proposed a model </a:t>
            </a:r>
            <a:r>
              <a:rPr kumimoji="1" lang="en" altLang="zh-TW" dirty="0"/>
              <a:t>reconstructing the high-resolution faces before recognition. In addition, we used FaceBoxes to detection faces and VGGFace with Resnet50 backbone as the face feature </a:t>
            </a:r>
            <a:r>
              <a:rPr kumimoji="1" lang="en-US" altLang="zh-TW" dirty="0"/>
              <a:t>extractor can run 14 FPS on NVIDIA Quadro GV100 GPU.</a:t>
            </a:r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Low-resolution Face Recognition in the Wild via Selective Knowledge Distillation</a:t>
            </a:r>
          </a:p>
          <a:p>
            <a:pPr lvl="1"/>
            <a:r>
              <a:rPr lang="en" altLang="zh-TW" dirty="0"/>
              <a:t>Two-stream convolutional neural network</a:t>
            </a:r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082C99-92A4-E54F-A456-F3008BA2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97" y="2492896"/>
            <a:ext cx="8010355" cy="37695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270ABE-593E-6044-A657-0A03B916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dirty="0"/>
              <a:t>RELATED WORK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FSRNet: End-to-End Learning Face Super-Resolution with Facial Priors </a:t>
            </a:r>
            <a:r>
              <a:rPr lang="en" altLang="zh-TW" dirty="0"/>
              <a:t>Two-stream convolutional neural network</a:t>
            </a:r>
          </a:p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0D88872-6460-334A-AA05-67E0CFCF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76" y="2224624"/>
            <a:ext cx="8409411" cy="36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270ABE-593E-6044-A657-0A03B916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dirty="0"/>
              <a:t>RELATED WORKS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FSRNet </a:t>
            </a:r>
            <a:r>
              <a:rPr kumimoji="1" lang="en-US" altLang="zh-TW" dirty="0"/>
              <a:t>/ FSRGAN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0B75DD-8E79-DF49-A08D-81074B03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556792"/>
            <a:ext cx="7941163" cy="470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78A9D-86D6-3446-9900-B719E933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APPROACH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BF03F8F-F52C-F442-B982-28D8008CF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100"/>
          <a:stretch/>
        </p:blipFill>
        <p:spPr>
          <a:xfrm>
            <a:off x="116034" y="1470265"/>
            <a:ext cx="3327733" cy="2169602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8ED3924-879A-9547-BF0A-3A02593AD3EC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1779901" y="3639867"/>
            <a:ext cx="1" cy="509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圓角矩形 7">
            <a:extLst>
              <a:ext uri="{FF2B5EF4-FFF2-40B4-BE49-F238E27FC236}">
                <a16:creationId xmlns:a16="http://schemas.microsoft.com/office/drawing/2014/main" id="{5E6F2405-70F4-7F4B-B67D-53FD4CCEB174}"/>
              </a:ext>
            </a:extLst>
          </p:cNvPr>
          <p:cNvSpPr/>
          <p:nvPr/>
        </p:nvSpPr>
        <p:spPr>
          <a:xfrm>
            <a:off x="1167834" y="4149080"/>
            <a:ext cx="1224136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Face Detection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58E95F9-04DE-5942-8F8D-760385231398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2391970" y="4617132"/>
            <a:ext cx="54080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3469DC29-3449-0149-8D54-8FBB7D0DE972}"/>
              </a:ext>
            </a:extLst>
          </p:cNvPr>
          <p:cNvSpPr/>
          <p:nvPr/>
        </p:nvSpPr>
        <p:spPr>
          <a:xfrm>
            <a:off x="2932778" y="4149080"/>
            <a:ext cx="1224136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uper-Resolution</a:t>
            </a:r>
            <a:endParaRPr kumimoji="1" lang="zh-TW" altLang="en-US" dirty="0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9B24601B-EBC9-8A44-9E80-8D9A17B2FBC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156914" y="4617132"/>
            <a:ext cx="49044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9506F12F-5C65-EE4B-839D-DC760CE163E3}"/>
              </a:ext>
            </a:extLst>
          </p:cNvPr>
          <p:cNvSpPr/>
          <p:nvPr/>
        </p:nvSpPr>
        <p:spPr>
          <a:xfrm>
            <a:off x="4664107" y="3302986"/>
            <a:ext cx="1471734" cy="2628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Face Feature E</a:t>
            </a:r>
            <a:r>
              <a:rPr lang="en-US" altLang="zh-TW" dirty="0"/>
              <a:t>xtractor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8BC4BE89-6E00-0F4B-82B2-BD68E8C74122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>
            <a:off x="6135841" y="4617132"/>
            <a:ext cx="5963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0FC4F5C2-5140-0248-AAED-562EE7AB636C}"/>
              </a:ext>
            </a:extLst>
          </p:cNvPr>
          <p:cNvSpPr/>
          <p:nvPr/>
        </p:nvSpPr>
        <p:spPr>
          <a:xfrm>
            <a:off x="6732239" y="3302986"/>
            <a:ext cx="1800197" cy="2628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Select the nearest distance of existing vectors</a:t>
            </a:r>
            <a:endParaRPr kumimoji="1" lang="zh-TW" altLang="en-US" dirty="0"/>
          </a:p>
        </p:txBody>
      </p:sp>
      <p:cxnSp>
        <p:nvCxnSpPr>
          <p:cNvPr id="43" name="肘形接點 42">
            <a:extLst>
              <a:ext uri="{FF2B5EF4-FFF2-40B4-BE49-F238E27FC236}">
                <a16:creationId xmlns:a16="http://schemas.microsoft.com/office/drawing/2014/main" id="{976D22F3-29F2-B94A-A87D-04804A8584BB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2961601" y="3903484"/>
            <a:ext cx="504056" cy="28674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13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98C7E-DDED-5D4E-BFA9-B91E9FDA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357F1-3AE7-2C40-89AB-0A385CDC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56852</TotalTime>
  <Words>1371</Words>
  <Application>Microsoft Macintosh PowerPoint</Application>
  <PresentationFormat>如螢幕大小 (4:3)</PresentationFormat>
  <Paragraphs>177</Paragraphs>
  <Slides>20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標楷體</vt:lpstr>
      <vt:lpstr>Arial</vt:lpstr>
      <vt:lpstr>Calibri</vt:lpstr>
      <vt:lpstr>Times New Roman</vt:lpstr>
      <vt:lpstr>Wingdings</vt:lpstr>
      <vt:lpstr>Wingdings 2</vt:lpstr>
      <vt:lpstr>壁窗</vt:lpstr>
      <vt:lpstr>Using Super-Resolution on Face Recognition </vt:lpstr>
      <vt:lpstr>Outline</vt:lpstr>
      <vt:lpstr>INTRODUCTION</vt:lpstr>
      <vt:lpstr>Outline</vt:lpstr>
      <vt:lpstr>RELATED WORK</vt:lpstr>
      <vt:lpstr>RELATED WORKS</vt:lpstr>
      <vt:lpstr>APPROACH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CONCLUSION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4200</cp:revision>
  <dcterms:created xsi:type="dcterms:W3CDTF">2008-11-09T17:03:56Z</dcterms:created>
  <dcterms:modified xsi:type="dcterms:W3CDTF">2019-02-27T07:35:43Z</dcterms:modified>
</cp:coreProperties>
</file>